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4" r:id="rId4"/>
    <p:sldId id="261" r:id="rId5"/>
    <p:sldId id="262" r:id="rId6"/>
    <p:sldId id="259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" roundtripDataSignature="AMtx7mi1sBDdHb2XsYteFNPHBFMUQvu/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7634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411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9961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" name="Google Shape;17;p7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8" name="Google Shape;18;p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p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" name="Google Shape;20;p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1" name="Google Shape;21;p7"/>
          <p:cNvSpPr txBox="1">
            <a:spLocks noGrp="1"/>
          </p:cNvSpPr>
          <p:nvPr>
            <p:ph type="body" idx="1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">
  <p:cSld name="Timeline 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16"/>
          <p:cNvCxnSpPr/>
          <p:nvPr/>
        </p:nvCxnSpPr>
        <p:spPr>
          <a:xfrm flipH="1">
            <a:off x="1045959" y="2213783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6"/>
          <p:cNvCxnSpPr/>
          <p:nvPr/>
        </p:nvCxnSpPr>
        <p:spPr>
          <a:xfrm flipH="1">
            <a:off x="6180493" y="2213783"/>
            <a:ext cx="11102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6"/>
          <p:cNvCxnSpPr/>
          <p:nvPr/>
        </p:nvCxnSpPr>
        <p:spPr>
          <a:xfrm flipH="1">
            <a:off x="8745623" y="3904712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6"/>
          <p:cNvCxnSpPr/>
          <p:nvPr/>
        </p:nvCxnSpPr>
        <p:spPr>
          <a:xfrm flipH="1">
            <a:off x="3611089" y="3895941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1296955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2"/>
          </p:nvPr>
        </p:nvSpPr>
        <p:spPr>
          <a:xfrm>
            <a:off x="1296955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3"/>
          </p:nvPr>
        </p:nvSpPr>
        <p:spPr>
          <a:xfrm>
            <a:off x="3897799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4"/>
          </p:nvPr>
        </p:nvSpPr>
        <p:spPr>
          <a:xfrm>
            <a:off x="3897799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5"/>
          </p:nvPr>
        </p:nvSpPr>
        <p:spPr>
          <a:xfrm>
            <a:off x="9001711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6"/>
          </p:nvPr>
        </p:nvSpPr>
        <p:spPr>
          <a:xfrm>
            <a:off x="9001711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7"/>
          </p:nvPr>
        </p:nvSpPr>
        <p:spPr>
          <a:xfrm>
            <a:off x="6438143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8"/>
          </p:nvPr>
        </p:nvSpPr>
        <p:spPr>
          <a:xfrm>
            <a:off x="6438143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5" name="Google Shape;155;p16"/>
          <p:cNvCxnSpPr/>
          <p:nvPr/>
        </p:nvCxnSpPr>
        <p:spPr>
          <a:xfrm>
            <a:off x="967689" y="3968780"/>
            <a:ext cx="10275477" cy="0"/>
          </a:xfrm>
          <a:prstGeom prst="straightConnector1">
            <a:avLst/>
          </a:prstGeom>
          <a:noFill/>
          <a:ln w="165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16"/>
          <p:cNvSpPr/>
          <p:nvPr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0" name="Google Shape;160;p1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">
  <p:cSld name="2 Col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7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65" name="Google Shape;165;p1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7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17"/>
          <p:cNvSpPr txBox="1"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2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body" idx="3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4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4" name="Google Shape;174;p17"/>
          <p:cNvCxnSpPr/>
          <p:nvPr/>
        </p:nvCxnSpPr>
        <p:spPr>
          <a:xfrm>
            <a:off x="63627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p17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">
  <p:cSld name="3 col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80" name="Google Shape;180;p1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3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body" idx="4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5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6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91" name="Google Shape;191;p18"/>
          <p:cNvCxnSpPr/>
          <p:nvPr/>
        </p:nvCxnSpPr>
        <p:spPr>
          <a:xfrm>
            <a:off x="4569372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18"/>
          <p:cNvCxnSpPr/>
          <p:nvPr/>
        </p:nvCxnSpPr>
        <p:spPr>
          <a:xfrm>
            <a:off x="8187017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1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5" orient="horz" pos="1224">
          <p15:clr>
            <a:srgbClr val="FBAE40"/>
          </p15:clr>
        </p15:guide>
        <p15:guide id="6" orient="horz" pos="1440">
          <p15:clr>
            <a:srgbClr val="FBAE40"/>
          </p15:clr>
        </p15:guide>
        <p15:guide id="7" orient="horz" pos="552">
          <p15:clr>
            <a:srgbClr val="FBAE40"/>
          </p15:clr>
        </p15:guide>
        <p15:guide id="8" pos="4800">
          <p15:clr>
            <a:srgbClr val="FBAE40"/>
          </p15:clr>
        </p15:guide>
        <p15:guide id="9" pos="2880">
          <p15:clr>
            <a:srgbClr val="FBAE40"/>
          </p15:clr>
        </p15:guide>
        <p15:guide id="10" orient="horz" pos="17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6896100" y="5102063"/>
            <a:ext cx="4914900" cy="58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2"/>
          </p:nvPr>
        </p:nvSpPr>
        <p:spPr>
          <a:xfrm>
            <a:off x="6907623" y="3591098"/>
            <a:ext cx="4903377" cy="105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0" name="Google Shape;200;p19"/>
          <p:cNvCxnSpPr/>
          <p:nvPr/>
        </p:nvCxnSpPr>
        <p:spPr>
          <a:xfrm>
            <a:off x="6896100" y="3233703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19"/>
          <p:cNvSpPr>
            <a:spLocks noGrp="1"/>
          </p:cNvSpPr>
          <p:nvPr>
            <p:ph type="pic" idx="3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2" name="Google Shape;202;p1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203" name="Google Shape;203;p1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Google Shape;25;p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" name="Google Shape;26;p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" name="Google Shape;27;p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8" name="Google Shape;28;p8"/>
          <p:cNvSpPr>
            <a:spLocks noGrp="1"/>
          </p:cNvSpPr>
          <p:nvPr>
            <p:ph type="pic" idx="2"/>
          </p:nvPr>
        </p:nvSpPr>
        <p:spPr>
          <a:xfrm>
            <a:off x="6096000" y="-22543"/>
            <a:ext cx="6096000" cy="6903086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0" name="Google Shape;30;p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952499" y="2289363"/>
            <a:ext cx="4572001" cy="279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3480">
          <p15:clr>
            <a:srgbClr val="FBAE40"/>
          </p15:clr>
        </p15:guide>
        <p15:guide id="3" orient="horz" pos="1440">
          <p15:clr>
            <a:srgbClr val="FBAE40"/>
          </p15:clr>
        </p15:guide>
        <p15:guide id="4" orient="horz" pos="1224">
          <p15:clr>
            <a:srgbClr val="FBAE40"/>
          </p15:clr>
        </p15:guide>
        <p15:guide id="5" orient="horz" pos="5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">
  <p:cSld name="Summary 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952500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9" name="Google Shape;39;p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40" name="Google Shape;40;p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953655" y="3841846"/>
            <a:ext cx="4838700" cy="63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953655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5"/>
          </p:nvPr>
        </p:nvSpPr>
        <p:spPr>
          <a:xfrm>
            <a:off x="952500" y="5017901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6"/>
          </p:nvPr>
        </p:nvSpPr>
        <p:spPr>
          <a:xfrm>
            <a:off x="952500" y="4646997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7"/>
          </p:nvPr>
        </p:nvSpPr>
        <p:spPr>
          <a:xfrm>
            <a:off x="6399647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8"/>
          </p:nvPr>
        </p:nvSpPr>
        <p:spPr>
          <a:xfrm>
            <a:off x="6399647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9"/>
          </p:nvPr>
        </p:nvSpPr>
        <p:spPr>
          <a:xfrm>
            <a:off x="6399647" y="3841846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3"/>
          </p:nvPr>
        </p:nvSpPr>
        <p:spPr>
          <a:xfrm>
            <a:off x="6399647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0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57" name="Google Shape;57;p10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0"/>
          <p:cNvCxnSpPr/>
          <p:nvPr/>
        </p:nvCxnSpPr>
        <p:spPr>
          <a:xfrm>
            <a:off x="952500" y="1934655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952500" y="281829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52500" y="2209800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3663043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10"/>
          <p:cNvSpPr txBox="1">
            <a:spLocks noGrp="1"/>
          </p:cNvSpPr>
          <p:nvPr>
            <p:ph type="body" idx="3"/>
          </p:nvPr>
        </p:nvSpPr>
        <p:spPr>
          <a:xfrm>
            <a:off x="3663042" y="2818296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4"/>
          </p:nvPr>
        </p:nvSpPr>
        <p:spPr>
          <a:xfrm>
            <a:off x="3663042" y="2209800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952500" y="424811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0"/>
          <p:cNvSpPr txBox="1">
            <a:spLocks noGrp="1"/>
          </p:cNvSpPr>
          <p:nvPr>
            <p:ph type="body" idx="5"/>
          </p:nvPr>
        </p:nvSpPr>
        <p:spPr>
          <a:xfrm>
            <a:off x="952500" y="513129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6"/>
          </p:nvPr>
        </p:nvSpPr>
        <p:spPr>
          <a:xfrm>
            <a:off x="952500" y="4522803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3663043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10"/>
          <p:cNvSpPr txBox="1">
            <a:spLocks noGrp="1"/>
          </p:cNvSpPr>
          <p:nvPr>
            <p:ph type="body" idx="7"/>
          </p:nvPr>
        </p:nvSpPr>
        <p:spPr>
          <a:xfrm>
            <a:off x="3663042" y="513129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8"/>
          </p:nvPr>
        </p:nvSpPr>
        <p:spPr>
          <a:xfrm>
            <a:off x="3663042" y="4522803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6367055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10"/>
          <p:cNvSpPr txBox="1">
            <a:spLocks noGrp="1"/>
          </p:cNvSpPr>
          <p:nvPr>
            <p:ph type="body" idx="9"/>
          </p:nvPr>
        </p:nvSpPr>
        <p:spPr>
          <a:xfrm>
            <a:off x="6367054" y="513129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3"/>
          </p:nvPr>
        </p:nvSpPr>
        <p:spPr>
          <a:xfrm>
            <a:off x="6367054" y="4522803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">
  <p:cSld name="Break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  <a:defRPr sz="4100" b="1" i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11"/>
          <p:cNvCxnSpPr/>
          <p:nvPr/>
        </p:nvCxnSpPr>
        <p:spPr>
          <a:xfrm>
            <a:off x="7154721" y="4003877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5" name="Google Shape;85;p11"/>
          <p:cNvGrpSpPr/>
          <p:nvPr/>
        </p:nvGrpSpPr>
        <p:grpSpPr>
          <a:xfrm rot="10800000">
            <a:off x="9509760" y="-3"/>
            <a:ext cx="2682238" cy="2682238"/>
            <a:chOff x="0" y="12289"/>
            <a:chExt cx="3550" cy="3551"/>
          </a:xfrm>
        </p:grpSpPr>
        <p:sp>
          <p:nvSpPr>
            <p:cNvPr id="86" name="Google Shape;86;p11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04">
          <p15:clr>
            <a:srgbClr val="FBAE40"/>
          </p15:clr>
        </p15:guide>
        <p15:guide id="2" pos="4344">
          <p15:clr>
            <a:srgbClr val="FBAE40"/>
          </p15:clr>
        </p15:guide>
        <p15:guide id="3" pos="4560">
          <p15:clr>
            <a:srgbClr val="FBAE40"/>
          </p15:clr>
        </p15:guide>
        <p15:guide id="4" orient="horz" pos="18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>
            <a:spLocks noGrp="1"/>
          </p:cNvSpPr>
          <p:nvPr>
            <p:ph type="chart" idx="2"/>
          </p:nvPr>
        </p:nvSpPr>
        <p:spPr>
          <a:xfrm>
            <a:off x="952500" y="1939108"/>
            <a:ext cx="10352810" cy="411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endParaRPr/>
          </a:p>
        </p:txBody>
      </p:sp>
      <p:grpSp>
        <p:nvGrpSpPr>
          <p:cNvPr id="103" name="Google Shape;103;p14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04" name="Google Shape;104;p14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0" name="Google Shape;110;p14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5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18" name="Google Shape;118;p15"/>
          <p:cNvSpPr>
            <a:spLocks noGrp="1"/>
          </p:cNvSpPr>
          <p:nvPr>
            <p:ph type="pic" idx="2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0" name="Google Shape;120;p15"/>
          <p:cNvCxnSpPr/>
          <p:nvPr/>
        </p:nvCxnSpPr>
        <p:spPr>
          <a:xfrm>
            <a:off x="952500" y="1939108"/>
            <a:ext cx="2133600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5"/>
          <p:cNvSpPr>
            <a:spLocks noGrp="1"/>
          </p:cNvSpPr>
          <p:nvPr>
            <p:ph type="pic" idx="3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952500" y="539316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4"/>
          </p:nvPr>
        </p:nvSpPr>
        <p:spPr>
          <a:xfrm>
            <a:off x="952500" y="4986745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5"/>
          </p:nvPr>
        </p:nvSpPr>
        <p:spPr>
          <a:xfrm>
            <a:off x="3663042" y="539316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6"/>
          </p:nvPr>
        </p:nvSpPr>
        <p:spPr>
          <a:xfrm>
            <a:off x="3663042" y="4986745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7"/>
          </p:nvPr>
        </p:nvSpPr>
        <p:spPr>
          <a:xfrm>
            <a:off x="63670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8"/>
          </p:nvPr>
        </p:nvSpPr>
        <p:spPr>
          <a:xfrm>
            <a:off x="63670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9"/>
          </p:nvPr>
        </p:nvSpPr>
        <p:spPr>
          <a:xfrm>
            <a:off x="91102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3"/>
          </p:nvPr>
        </p:nvSpPr>
        <p:spPr>
          <a:xfrm>
            <a:off x="91102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31" name="Google Shape;131;p15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36" name="Google Shape;136;p15"/>
          <p:cNvSpPr>
            <a:spLocks noGrp="1"/>
          </p:cNvSpPr>
          <p:nvPr>
            <p:ph type="pic" idx="14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5"/>
          <p:cNvSpPr>
            <a:spLocks noGrp="1"/>
          </p:cNvSpPr>
          <p:nvPr>
            <p:ph type="pic" idx="15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5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"/>
          <p:cNvSpPr txBox="1">
            <a:spLocks noGrp="1"/>
          </p:cNvSpPr>
          <p:nvPr>
            <p:ph type="ctrTitle"/>
          </p:nvPr>
        </p:nvSpPr>
        <p:spPr>
          <a:xfrm>
            <a:off x="5250254" y="148172"/>
            <a:ext cx="6461759" cy="115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klin Gothic"/>
              <a:buNone/>
            </a:pPr>
            <a:r>
              <a:rPr lang="en-US" sz="3600" b="1" dirty="0"/>
              <a:t>Basic Details of the Team and Problem Statement</a:t>
            </a:r>
            <a:endParaRPr dirty="0"/>
          </a:p>
        </p:txBody>
      </p:sp>
      <p:sp>
        <p:nvSpPr>
          <p:cNvPr id="211" name="Google Shape;211;p1"/>
          <p:cNvSpPr txBox="1">
            <a:spLocks noGrp="1"/>
          </p:cNvSpPr>
          <p:nvPr>
            <p:ph type="body" idx="1"/>
          </p:nvPr>
        </p:nvSpPr>
        <p:spPr>
          <a:xfrm>
            <a:off x="5910943" y="1418304"/>
            <a:ext cx="5948670" cy="492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Ministry/Organization Name/Student Innovation: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	Government of Himachal Pradesh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dirty="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PS Code: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SIH1383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Problem Statement Title: </a:t>
            </a:r>
            <a:r>
              <a:rPr lang="en-US" b="0" i="0" dirty="0">
                <a:solidFill>
                  <a:srgbClr val="212529"/>
                </a:solidFill>
                <a:effectLst/>
                <a:latin typeface="montserratregular"/>
              </a:rPr>
              <a:t>Optimizing Doctor Availability and 	Appointment Allocation in Hospitals through Digital 	Technology and Al Integration.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Team Name:</a:t>
            </a: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Stalwarts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Team Leader Name: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Jayanth Gudimella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Institute Code (AISHE):</a:t>
            </a: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C-25622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Franklin Gothic"/>
              <a:cs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Institute Name: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Chaitanya Bharathi Institute of Technology, Hyderabad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dirty="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Theme Name: </a:t>
            </a:r>
            <a:r>
              <a:rPr lang="en-US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Med/Bio/HealthTech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12" name="Google Shape;212;p1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213475" y="252206"/>
            <a:ext cx="3330245" cy="1670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"/>
          <p:cNvSpPr txBox="1">
            <a:spLocks noGrp="1"/>
          </p:cNvSpPr>
          <p:nvPr>
            <p:ph type="body" idx="1"/>
          </p:nvPr>
        </p:nvSpPr>
        <p:spPr>
          <a:xfrm>
            <a:off x="943087" y="1183746"/>
            <a:ext cx="3988142" cy="539612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1800" b="1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Describe your idea/Solution/Prototype here: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I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dirty="0"/>
              <a:t>Patients are given appointment tokens based on their needs and the availability of doctors.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dirty="0"/>
              <a:t>Algorithm finds the doctor for a patient such that waiting time is minimized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IN" dirty="0"/>
              <a:t>A backend API service provided the current state and accepts requests to add new patients, end sessions etc.,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IN" dirty="0"/>
              <a:t>The details of doctors, patients, departments and tokens are stored and read from database while also maintaining a fast-access alternative in-memory structure.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dirty="0"/>
          </a:p>
          <a:p>
            <a:pPr marL="285750" lvl="0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dirty="0"/>
          </a:p>
        </p:txBody>
      </p:sp>
      <p:sp>
        <p:nvSpPr>
          <p:cNvPr id="219" name="Google Shape;219;p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22" name="Google Shape;222;p2"/>
          <p:cNvSpPr txBox="1"/>
          <p:nvPr/>
        </p:nvSpPr>
        <p:spPr>
          <a:xfrm>
            <a:off x="5010702" y="4380096"/>
            <a:ext cx="6778527" cy="158190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1" i="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Describe your Technology stack here</a:t>
            </a:r>
            <a:r>
              <a:rPr lang="en-US" sz="1600" b="1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 b="1" dirty="0"/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Python – Tkinter, PyMongo driver, Flask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dirty="0">
                <a:solidFill>
                  <a:schemeClr val="dk1"/>
                </a:solidFill>
                <a:latin typeface="Libre Franklin"/>
                <a:sym typeface="Libre Franklin"/>
              </a:rPr>
              <a:t>Plans for shifting to JavaScript and TypeScript – React JS, MongoDB NodeJS driver, Express JS with Nest JS Architecture, Prisma for modelling DB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D5388-4752-7DD4-419C-287BAB515845}"/>
              </a:ext>
            </a:extLst>
          </p:cNvPr>
          <p:cNvSpPr txBox="1"/>
          <p:nvPr/>
        </p:nvSpPr>
        <p:spPr>
          <a:xfrm>
            <a:off x="6096000" y="45888"/>
            <a:ext cx="3908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A655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CA655"/>
                </a:solidFill>
                <a:effectLst/>
                <a:uLnTx/>
                <a:uFillTx/>
                <a:latin typeface="Franklin Gothic"/>
                <a:ea typeface="Franklin Gothic"/>
                <a:cs typeface="Franklin Gothic"/>
                <a:sym typeface="Franklin Gothic"/>
              </a:rPr>
              <a:t>Diagram representing the system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AA9C092-EE2E-63FA-0E1A-EB7DACFE4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088" y="5970389"/>
            <a:ext cx="762000" cy="736092"/>
          </a:xfrm>
          <a:prstGeom prst="rect">
            <a:avLst/>
          </a:prstGeom>
        </p:spPr>
      </p:pic>
      <p:pic>
        <p:nvPicPr>
          <p:cNvPr id="12" name="Picture 11" descr="A blue and yellow snake logo&#10;&#10;Description automatically generated">
            <a:extLst>
              <a:ext uri="{FF2B5EF4-FFF2-40B4-BE49-F238E27FC236}">
                <a16:creationId xmlns:a16="http://schemas.microsoft.com/office/drawing/2014/main" id="{66A632EC-9DC7-02FC-66E9-FCD0AE902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692" y="6102515"/>
            <a:ext cx="435568" cy="435568"/>
          </a:xfrm>
          <a:prstGeom prst="rect">
            <a:avLst/>
          </a:prstGeom>
        </p:spPr>
      </p:pic>
      <p:pic>
        <p:nvPicPr>
          <p:cNvPr id="14" name="Picture 13" descr="A blue and black symbol&#10;&#10;Description automatically generated">
            <a:extLst>
              <a:ext uri="{FF2B5EF4-FFF2-40B4-BE49-F238E27FC236}">
                <a16:creationId xmlns:a16="http://schemas.microsoft.com/office/drawing/2014/main" id="{749CA3AF-7004-20B6-1B0C-0B898617A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3811" y="5956132"/>
            <a:ext cx="774309" cy="681838"/>
          </a:xfrm>
          <a:prstGeom prst="rect">
            <a:avLst/>
          </a:prstGeom>
        </p:spPr>
      </p:pic>
      <p:pic>
        <p:nvPicPr>
          <p:cNvPr id="16" name="Picture 15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04D326BA-CBAA-1B49-D0DE-3BFD659937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9376" y="5958738"/>
            <a:ext cx="762000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3B2AAF-4C3D-6C0D-3F86-E3B6714A2E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662" t="1325" r="1264" b="8976"/>
          <a:stretch/>
        </p:blipFill>
        <p:spPr>
          <a:xfrm>
            <a:off x="4911783" y="405932"/>
            <a:ext cx="7172000" cy="3844382"/>
          </a:xfrm>
          <a:prstGeom prst="rect">
            <a:avLst/>
          </a:prstGeom>
          <a:ln w="19050">
            <a:noFill/>
          </a:ln>
        </p:spPr>
      </p:pic>
      <p:pic>
        <p:nvPicPr>
          <p:cNvPr id="18" name="Picture 17" descr="A black and white logo&#10;&#10;Description automatically generated">
            <a:extLst>
              <a:ext uri="{FF2B5EF4-FFF2-40B4-BE49-F238E27FC236}">
                <a16:creationId xmlns:a16="http://schemas.microsoft.com/office/drawing/2014/main" id="{820DBAA0-2C8B-8D7E-0ED5-CDB00DA5BD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6798" y="6123458"/>
            <a:ext cx="1464158" cy="393682"/>
          </a:xfrm>
          <a:prstGeom prst="rect">
            <a:avLst/>
          </a:prstGeom>
        </p:spPr>
      </p:pic>
      <p:pic>
        <p:nvPicPr>
          <p:cNvPr id="20" name="Picture 19" descr="A green leaf with black text&#10;&#10;Description automatically generated">
            <a:extLst>
              <a:ext uri="{FF2B5EF4-FFF2-40B4-BE49-F238E27FC236}">
                <a16:creationId xmlns:a16="http://schemas.microsoft.com/office/drawing/2014/main" id="{92B8F8CF-4C75-3EF4-AFD2-8299B72CA0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9876" y="5956132"/>
            <a:ext cx="1460744" cy="764606"/>
          </a:xfrm>
          <a:prstGeom prst="rect">
            <a:avLst/>
          </a:prstGeom>
        </p:spPr>
      </p:pic>
      <p:sp>
        <p:nvSpPr>
          <p:cNvPr id="217" name="Google Shape;217;p2"/>
          <p:cNvSpPr txBox="1">
            <a:spLocks noGrp="1"/>
          </p:cNvSpPr>
          <p:nvPr>
            <p:ph type="title"/>
          </p:nvPr>
        </p:nvSpPr>
        <p:spPr>
          <a:xfrm>
            <a:off x="189761" y="230554"/>
            <a:ext cx="5534431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dirty="0"/>
              <a:t>Idea/Approach Details</a:t>
            </a:r>
            <a:endParaRPr dirty="0"/>
          </a:p>
        </p:txBody>
      </p:sp>
      <p:pic>
        <p:nvPicPr>
          <p:cNvPr id="3" name="Graphic 2" descr="Smart Phone with solid fill">
            <a:extLst>
              <a:ext uri="{FF2B5EF4-FFF2-40B4-BE49-F238E27FC236}">
                <a16:creationId xmlns:a16="http://schemas.microsoft.com/office/drawing/2014/main" id="{83B7FBB7-F89A-C350-EB82-309BC056B5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02400" y="1228172"/>
            <a:ext cx="196800" cy="196800"/>
          </a:xfrm>
          <a:prstGeom prst="rect">
            <a:avLst/>
          </a:prstGeom>
        </p:spPr>
      </p:pic>
      <p:pic>
        <p:nvPicPr>
          <p:cNvPr id="5" name="Graphic 4" descr="Marker with solid fill">
            <a:extLst>
              <a:ext uri="{FF2B5EF4-FFF2-40B4-BE49-F238E27FC236}">
                <a16:creationId xmlns:a16="http://schemas.microsoft.com/office/drawing/2014/main" id="{4A78A570-C47C-D7A1-0460-2294FAF876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71120" y="676830"/>
            <a:ext cx="199960" cy="1999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"/>
          <p:cNvSpPr txBox="1">
            <a:spLocks noGrp="1"/>
          </p:cNvSpPr>
          <p:nvPr>
            <p:ph type="body" idx="1"/>
          </p:nvPr>
        </p:nvSpPr>
        <p:spPr>
          <a:xfrm>
            <a:off x="943087" y="1183746"/>
            <a:ext cx="3988142" cy="539612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1800" b="1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Describe your idea/Solution/Prototype here: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I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dirty="0"/>
              <a:t>Patients are given appointment tokens based on their needs and the availability of doctors.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dirty="0"/>
              <a:t>Algorithm finds the doctor for a patient such that waiting time is minimized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IN" dirty="0"/>
              <a:t>A backend API service provided the current state and accepts requests to add new patients, end sessions etc.,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IN" dirty="0"/>
              <a:t>The details of doctors, patients, departments and tokens are stored and read from database while also maintaining a fast-access alternative in-memory structure.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dirty="0"/>
          </a:p>
          <a:p>
            <a:pPr marL="285750" lvl="0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dirty="0"/>
          </a:p>
        </p:txBody>
      </p:sp>
      <p:sp>
        <p:nvSpPr>
          <p:cNvPr id="219" name="Google Shape;219;p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22" name="Google Shape;222;p2"/>
          <p:cNvSpPr txBox="1"/>
          <p:nvPr/>
        </p:nvSpPr>
        <p:spPr>
          <a:xfrm>
            <a:off x="5010702" y="4380096"/>
            <a:ext cx="6778527" cy="158190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1" i="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Describe your Technology stack here</a:t>
            </a:r>
            <a:r>
              <a:rPr lang="en-US" sz="1600" b="1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 b="1" dirty="0"/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Python – Tkinter, PyMongo driver, Flask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dirty="0">
                <a:solidFill>
                  <a:schemeClr val="dk1"/>
                </a:solidFill>
                <a:latin typeface="Libre Franklin"/>
                <a:sym typeface="Libre Franklin"/>
              </a:rPr>
              <a:t>Plans for shifting to JavaScript and TypeScript – React JS, MongoDB NodeJS driver, Express JS with Nest JS Architecture, Prisma for modelling DB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D5388-4752-7DD4-419C-287BAB515845}"/>
              </a:ext>
            </a:extLst>
          </p:cNvPr>
          <p:cNvSpPr txBox="1"/>
          <p:nvPr/>
        </p:nvSpPr>
        <p:spPr>
          <a:xfrm>
            <a:off x="6096000" y="45888"/>
            <a:ext cx="3908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A655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CA655"/>
                </a:solidFill>
                <a:effectLst/>
                <a:uLnTx/>
                <a:uFillTx/>
                <a:latin typeface="Franklin Gothic"/>
                <a:ea typeface="Franklin Gothic"/>
                <a:cs typeface="Franklin Gothic"/>
                <a:sym typeface="Franklin Gothic"/>
              </a:rPr>
              <a:t>Diagram representing the system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AA9C092-EE2E-63FA-0E1A-EB7DACFE4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088" y="5970389"/>
            <a:ext cx="762000" cy="736092"/>
          </a:xfrm>
          <a:prstGeom prst="rect">
            <a:avLst/>
          </a:prstGeom>
        </p:spPr>
      </p:pic>
      <p:pic>
        <p:nvPicPr>
          <p:cNvPr id="12" name="Picture 11" descr="A blue and yellow snake logo&#10;&#10;Description automatically generated">
            <a:extLst>
              <a:ext uri="{FF2B5EF4-FFF2-40B4-BE49-F238E27FC236}">
                <a16:creationId xmlns:a16="http://schemas.microsoft.com/office/drawing/2014/main" id="{66A632EC-9DC7-02FC-66E9-FCD0AE902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692" y="6102515"/>
            <a:ext cx="435568" cy="435568"/>
          </a:xfrm>
          <a:prstGeom prst="rect">
            <a:avLst/>
          </a:prstGeom>
        </p:spPr>
      </p:pic>
      <p:pic>
        <p:nvPicPr>
          <p:cNvPr id="14" name="Picture 13" descr="A blue and black symbol&#10;&#10;Description automatically generated">
            <a:extLst>
              <a:ext uri="{FF2B5EF4-FFF2-40B4-BE49-F238E27FC236}">
                <a16:creationId xmlns:a16="http://schemas.microsoft.com/office/drawing/2014/main" id="{749CA3AF-7004-20B6-1B0C-0B898617A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3811" y="5956132"/>
            <a:ext cx="774309" cy="681838"/>
          </a:xfrm>
          <a:prstGeom prst="rect">
            <a:avLst/>
          </a:prstGeom>
        </p:spPr>
      </p:pic>
      <p:pic>
        <p:nvPicPr>
          <p:cNvPr id="16" name="Picture 15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04D326BA-CBAA-1B49-D0DE-3BFD659937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9376" y="5958738"/>
            <a:ext cx="762000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3B2AAF-4C3D-6C0D-3F86-E3B6714A2EC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353" b="2353"/>
          <a:stretch/>
        </p:blipFill>
        <p:spPr>
          <a:xfrm>
            <a:off x="5101676" y="776055"/>
            <a:ext cx="6707969" cy="3595649"/>
          </a:xfrm>
          <a:prstGeom prst="rect">
            <a:avLst/>
          </a:prstGeom>
          <a:ln w="19050">
            <a:noFill/>
          </a:ln>
        </p:spPr>
      </p:pic>
      <p:pic>
        <p:nvPicPr>
          <p:cNvPr id="18" name="Picture 17" descr="A black and white logo&#10;&#10;Description automatically generated">
            <a:extLst>
              <a:ext uri="{FF2B5EF4-FFF2-40B4-BE49-F238E27FC236}">
                <a16:creationId xmlns:a16="http://schemas.microsoft.com/office/drawing/2014/main" id="{820DBAA0-2C8B-8D7E-0ED5-CDB00DA5BD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6798" y="6123458"/>
            <a:ext cx="1464158" cy="393682"/>
          </a:xfrm>
          <a:prstGeom prst="rect">
            <a:avLst/>
          </a:prstGeom>
        </p:spPr>
      </p:pic>
      <p:pic>
        <p:nvPicPr>
          <p:cNvPr id="20" name="Picture 19" descr="A green leaf with black text&#10;&#10;Description automatically generated">
            <a:extLst>
              <a:ext uri="{FF2B5EF4-FFF2-40B4-BE49-F238E27FC236}">
                <a16:creationId xmlns:a16="http://schemas.microsoft.com/office/drawing/2014/main" id="{92B8F8CF-4C75-3EF4-AFD2-8299B72CA0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9876" y="5956132"/>
            <a:ext cx="1460744" cy="764606"/>
          </a:xfrm>
          <a:prstGeom prst="rect">
            <a:avLst/>
          </a:prstGeom>
        </p:spPr>
      </p:pic>
      <p:sp>
        <p:nvSpPr>
          <p:cNvPr id="217" name="Google Shape;217;p2"/>
          <p:cNvSpPr txBox="1">
            <a:spLocks noGrp="1"/>
          </p:cNvSpPr>
          <p:nvPr>
            <p:ph type="title"/>
          </p:nvPr>
        </p:nvSpPr>
        <p:spPr>
          <a:xfrm>
            <a:off x="189761" y="230554"/>
            <a:ext cx="5534431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dirty="0"/>
              <a:t>Idea/Approach Details</a:t>
            </a:r>
            <a:endParaRPr dirty="0"/>
          </a:p>
        </p:txBody>
      </p:sp>
      <p:pic>
        <p:nvPicPr>
          <p:cNvPr id="5" name="Graphic 4" descr="Marker with solid fill">
            <a:extLst>
              <a:ext uri="{FF2B5EF4-FFF2-40B4-BE49-F238E27FC236}">
                <a16:creationId xmlns:a16="http://schemas.microsoft.com/office/drawing/2014/main" id="{4A78A570-C47C-D7A1-0460-2294FAF876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71120" y="676830"/>
            <a:ext cx="199960" cy="1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37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200565" y="226668"/>
            <a:ext cx="5780809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dirty="0"/>
              <a:t>Idea/Approach Details</a:t>
            </a:r>
            <a:endParaRPr dirty="0"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200565" y="914722"/>
            <a:ext cx="3512576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2000" b="1" dirty="0"/>
              <a:t>Describe your use cases here</a:t>
            </a:r>
            <a:endParaRPr sz="2000" b="1" dirty="0"/>
          </a:p>
        </p:txBody>
      </p:sp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dirty="0"/>
          </a:p>
        </p:txBody>
      </p:sp>
      <p:sp>
        <p:nvSpPr>
          <p:cNvPr id="232" name="Google Shape;232;p3"/>
          <p:cNvSpPr txBox="1"/>
          <p:nvPr/>
        </p:nvSpPr>
        <p:spPr>
          <a:xfrm>
            <a:off x="10025743" y="3484245"/>
            <a:ext cx="1883150" cy="29718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system relies on the hospitals infrastructure for doctor detection.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Needs to know about all the doctors and special schemes and schedules to operate effectively.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2BD73-40DC-6E98-341E-E74194EBF5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3107" y="1307828"/>
            <a:ext cx="9372522" cy="52720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231;p3">
            <a:extLst>
              <a:ext uri="{FF2B5EF4-FFF2-40B4-BE49-F238E27FC236}">
                <a16:creationId xmlns:a16="http://schemas.microsoft.com/office/drawing/2014/main" id="{6048D993-4578-3F42-28B4-DC52FED7A9FF}"/>
              </a:ext>
            </a:extLst>
          </p:cNvPr>
          <p:cNvSpPr txBox="1"/>
          <p:nvPr/>
        </p:nvSpPr>
        <p:spPr>
          <a:xfrm>
            <a:off x="10025743" y="3080657"/>
            <a:ext cx="2144406" cy="34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2000" b="1" i="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Dependencies:</a:t>
            </a:r>
            <a:endParaRPr sz="1600" b="1" dirty="0"/>
          </a:p>
        </p:txBody>
      </p:sp>
    </p:spTree>
    <p:extLst>
      <p:ext uri="{BB962C8B-B14F-4D97-AF65-F5344CB8AC3E}">
        <p14:creationId xmlns:p14="http://schemas.microsoft.com/office/powerpoint/2010/main" val="2990786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200565" y="226668"/>
            <a:ext cx="5780809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dirty="0"/>
              <a:t>Idea/Approach Details</a:t>
            </a:r>
            <a:endParaRPr dirty="0"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200565" y="914722"/>
            <a:ext cx="3512576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2000" b="1" dirty="0"/>
              <a:t>Describe your use cases here</a:t>
            </a:r>
            <a:endParaRPr sz="2000" b="1" dirty="0"/>
          </a:p>
        </p:txBody>
      </p:sp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dirty="0"/>
          </a:p>
        </p:txBody>
      </p:sp>
      <p:sp>
        <p:nvSpPr>
          <p:cNvPr id="232" name="Google Shape;232;p3"/>
          <p:cNvSpPr txBox="1"/>
          <p:nvPr/>
        </p:nvSpPr>
        <p:spPr>
          <a:xfrm>
            <a:off x="10025743" y="3484245"/>
            <a:ext cx="1883150" cy="29718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system relies on the hospitals infrastructure for doctor detection.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Needs to know about all the doctors and special schemes and schedules to operate effectively.</a:t>
            </a:r>
            <a:endParaRPr dirty="0"/>
          </a:p>
        </p:txBody>
      </p:sp>
      <p:sp>
        <p:nvSpPr>
          <p:cNvPr id="2" name="Google Shape;231;p3">
            <a:extLst>
              <a:ext uri="{FF2B5EF4-FFF2-40B4-BE49-F238E27FC236}">
                <a16:creationId xmlns:a16="http://schemas.microsoft.com/office/drawing/2014/main" id="{6048D993-4578-3F42-28B4-DC52FED7A9FF}"/>
              </a:ext>
            </a:extLst>
          </p:cNvPr>
          <p:cNvSpPr txBox="1"/>
          <p:nvPr/>
        </p:nvSpPr>
        <p:spPr>
          <a:xfrm>
            <a:off x="10025743" y="3080657"/>
            <a:ext cx="2144406" cy="34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2000" b="1" i="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Dependencies:</a:t>
            </a:r>
            <a:endParaRPr sz="1600" b="1" dirty="0"/>
          </a:p>
        </p:txBody>
      </p:sp>
      <p:pic>
        <p:nvPicPr>
          <p:cNvPr id="4" name="Simulation">
            <a:hlinkClick r:id="" action="ppaction://media"/>
            <a:extLst>
              <a:ext uri="{FF2B5EF4-FFF2-40B4-BE49-F238E27FC236}">
                <a16:creationId xmlns:a16="http://schemas.microsoft.com/office/drawing/2014/main" id="{6EB26DAC-8937-EFC2-215B-C5C97D00AD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565" y="1307828"/>
            <a:ext cx="9721850" cy="546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2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661750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 dirty="0"/>
              <a:t>Team Member Details </a:t>
            </a:r>
            <a:endParaRPr dirty="0"/>
          </a:p>
        </p:txBody>
      </p:sp>
      <p:sp>
        <p:nvSpPr>
          <p:cNvPr id="238" name="Google Shape;238;p4"/>
          <p:cNvSpPr txBox="1">
            <a:spLocks noGrp="1"/>
          </p:cNvSpPr>
          <p:nvPr>
            <p:ph type="body" idx="1"/>
          </p:nvPr>
        </p:nvSpPr>
        <p:spPr>
          <a:xfrm>
            <a:off x="964023" y="2062099"/>
            <a:ext cx="11145119" cy="472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Leader Name: </a:t>
            </a:r>
            <a:r>
              <a:rPr lang="en-IN" sz="1200" b="1" dirty="0">
                <a:solidFill>
                  <a:schemeClr val="tx1"/>
                </a:solidFill>
              </a:rPr>
              <a:t>Jayanth </a:t>
            </a:r>
            <a:r>
              <a:rPr lang="en-IN" sz="1200" b="1" dirty="0" err="1">
                <a:solidFill>
                  <a:schemeClr val="tx1"/>
                </a:solidFill>
              </a:rPr>
              <a:t>Gudimella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/</a:t>
            </a:r>
            <a:r>
              <a:rPr lang="en-US" sz="1200" dirty="0" err="1"/>
              <a:t>Mtech</a:t>
            </a:r>
            <a:r>
              <a:rPr lang="en-US" sz="1200" dirty="0"/>
              <a:t>/PhD </a:t>
            </a:r>
            <a:r>
              <a:rPr lang="en-US" sz="1200" dirty="0" err="1"/>
              <a:t>etc</a:t>
            </a:r>
            <a:r>
              <a:rPr lang="en-US" sz="1200" dirty="0"/>
              <a:t>):	BE		Stream (ECE, CSE </a:t>
            </a:r>
            <a:r>
              <a:rPr lang="en-US" sz="1200" dirty="0" err="1"/>
              <a:t>etc</a:t>
            </a:r>
            <a:r>
              <a:rPr lang="en-US" sz="1200" dirty="0"/>
              <a:t>):	AI&amp;DS		Year (I,II,III,IV):        II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Member 1 Name: </a:t>
            </a:r>
            <a:r>
              <a:rPr lang="en-IN" sz="1200" b="1" dirty="0">
                <a:solidFill>
                  <a:schemeClr val="tx1"/>
                </a:solidFill>
              </a:rPr>
              <a:t>Param Gholap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/</a:t>
            </a:r>
            <a:r>
              <a:rPr lang="en-US" sz="1200" dirty="0" err="1"/>
              <a:t>Mtech</a:t>
            </a:r>
            <a:r>
              <a:rPr lang="en-US" sz="1200" dirty="0"/>
              <a:t>/PhD </a:t>
            </a:r>
            <a:r>
              <a:rPr lang="en-US" sz="1200" dirty="0" err="1"/>
              <a:t>etc</a:t>
            </a:r>
            <a:r>
              <a:rPr lang="en-US" sz="1200" dirty="0"/>
              <a:t>):	BE		Stream (ECE, CSE </a:t>
            </a:r>
            <a:r>
              <a:rPr lang="en-US" sz="1200" dirty="0" err="1"/>
              <a:t>etc</a:t>
            </a:r>
            <a:r>
              <a:rPr lang="en-US" sz="1200" dirty="0"/>
              <a:t>):	 AI&amp;DS 		Year (I,II,III,IV):        II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Member 2 Name: </a:t>
            </a:r>
            <a:r>
              <a:rPr lang="en-US" sz="1200" b="1" dirty="0">
                <a:solidFill>
                  <a:schemeClr val="tx1"/>
                </a:solidFill>
              </a:rPr>
              <a:t>Karath Vamsi V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/</a:t>
            </a:r>
            <a:r>
              <a:rPr lang="en-US" sz="1200" dirty="0" err="1"/>
              <a:t>Mtech</a:t>
            </a:r>
            <a:r>
              <a:rPr lang="en-US" sz="1200" dirty="0"/>
              <a:t>/PhD </a:t>
            </a:r>
            <a:r>
              <a:rPr lang="en-US" sz="1200" dirty="0" err="1"/>
              <a:t>etc</a:t>
            </a:r>
            <a:r>
              <a:rPr lang="en-US" sz="1200" dirty="0"/>
              <a:t>):	BE		Stream (ECE, CSE </a:t>
            </a:r>
            <a:r>
              <a:rPr lang="en-US" sz="1200" dirty="0" err="1"/>
              <a:t>etc</a:t>
            </a:r>
            <a:r>
              <a:rPr lang="en-US" sz="1200" dirty="0"/>
              <a:t>):	 AI&amp;DS 		Year (I,II,III,IV):        II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Member 3 Name: </a:t>
            </a:r>
            <a:r>
              <a:rPr lang="en-US" sz="1200" b="1" dirty="0">
                <a:solidFill>
                  <a:schemeClr val="tx1"/>
                </a:solidFill>
              </a:rPr>
              <a:t>C </a:t>
            </a:r>
            <a:r>
              <a:rPr lang="en-US" sz="1200" b="1" dirty="0" err="1">
                <a:solidFill>
                  <a:schemeClr val="tx1"/>
                </a:solidFill>
              </a:rPr>
              <a:t>Ruthvik</a:t>
            </a:r>
            <a:r>
              <a:rPr lang="en-US" sz="1200" b="1" dirty="0">
                <a:solidFill>
                  <a:schemeClr val="tx1"/>
                </a:solidFill>
              </a:rPr>
              <a:t> Varma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/</a:t>
            </a:r>
            <a:r>
              <a:rPr lang="en-US" sz="1200" dirty="0" err="1"/>
              <a:t>Mtech</a:t>
            </a:r>
            <a:r>
              <a:rPr lang="en-US" sz="1200" dirty="0"/>
              <a:t>/PhD </a:t>
            </a:r>
            <a:r>
              <a:rPr lang="en-US" sz="1200" dirty="0" err="1"/>
              <a:t>etc</a:t>
            </a:r>
            <a:r>
              <a:rPr lang="en-US" sz="1200" dirty="0"/>
              <a:t>):	BE		Stream (ECE, CSE </a:t>
            </a:r>
            <a:r>
              <a:rPr lang="en-US" sz="1200" dirty="0" err="1"/>
              <a:t>etc</a:t>
            </a:r>
            <a:r>
              <a:rPr lang="en-US" sz="1200" dirty="0"/>
              <a:t>):	 AI&amp;DS 		Year (I,II,III,IV):        II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Member 4 Name</a:t>
            </a:r>
            <a:r>
              <a:rPr lang="en-US" sz="1200" b="1" dirty="0">
                <a:solidFill>
                  <a:schemeClr val="tx1"/>
                </a:solidFill>
              </a:rPr>
              <a:t>:  Sairam Reddy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/</a:t>
            </a:r>
            <a:r>
              <a:rPr lang="en-US" sz="1200" dirty="0" err="1"/>
              <a:t>Mtech</a:t>
            </a:r>
            <a:r>
              <a:rPr lang="en-US" sz="1200" dirty="0"/>
              <a:t>/PhD </a:t>
            </a:r>
            <a:r>
              <a:rPr lang="en-US" sz="1200" dirty="0" err="1"/>
              <a:t>etc</a:t>
            </a:r>
            <a:r>
              <a:rPr lang="en-US" sz="1200" dirty="0"/>
              <a:t>):	BE		Stream (ECE, CSE </a:t>
            </a:r>
            <a:r>
              <a:rPr lang="en-US" sz="1200" dirty="0" err="1"/>
              <a:t>etc</a:t>
            </a:r>
            <a:r>
              <a:rPr lang="en-US" sz="1200" dirty="0"/>
              <a:t>):	 AI&amp;DS 		Year (I,II,III,IV):         II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Member 5 Name</a:t>
            </a:r>
            <a:r>
              <a:rPr lang="en-US" sz="1200" b="1" dirty="0">
                <a:solidFill>
                  <a:schemeClr val="tx1"/>
                </a:solidFill>
              </a:rPr>
              <a:t>: </a:t>
            </a:r>
            <a:r>
              <a:rPr lang="en-IN" sz="1200" b="1" dirty="0">
                <a:solidFill>
                  <a:schemeClr val="tx1"/>
                </a:solidFill>
              </a:rPr>
              <a:t>N. </a:t>
            </a:r>
            <a:r>
              <a:rPr lang="en-IN" sz="1200" b="1" dirty="0" err="1">
                <a:solidFill>
                  <a:schemeClr val="tx1"/>
                </a:solidFill>
              </a:rPr>
              <a:t>Pravalika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/</a:t>
            </a:r>
            <a:r>
              <a:rPr lang="en-US" sz="1200" dirty="0" err="1"/>
              <a:t>Mtech</a:t>
            </a:r>
            <a:r>
              <a:rPr lang="en-US" sz="1200" dirty="0"/>
              <a:t>/PhD </a:t>
            </a:r>
            <a:r>
              <a:rPr lang="en-US" sz="1200" dirty="0" err="1"/>
              <a:t>etc</a:t>
            </a:r>
            <a:r>
              <a:rPr lang="en-US" sz="1200" dirty="0"/>
              <a:t>):	BE		Stream (ECE, CSE </a:t>
            </a:r>
            <a:r>
              <a:rPr lang="en-US" sz="1200" dirty="0" err="1"/>
              <a:t>etc</a:t>
            </a:r>
            <a:r>
              <a:rPr lang="en-US" sz="1200" dirty="0"/>
              <a:t>):	 AI&amp;DS 		Year (I,II,III,IV):         II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4160"/>
              </a:buClr>
              <a:buSzPts val="1200"/>
              <a:buNone/>
            </a:pPr>
            <a:r>
              <a:rPr lang="en-US" sz="1200" b="1" dirty="0">
                <a:solidFill>
                  <a:srgbClr val="804160"/>
                </a:solidFill>
              </a:rPr>
              <a:t>Team Mentor 1 Name: Type Your Name Here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Category (Academic/Industry): 			Expertise (AI/ML/Blockchain </a:t>
            </a:r>
            <a:r>
              <a:rPr lang="en-US" sz="1200" dirty="0" err="1"/>
              <a:t>etc</a:t>
            </a:r>
            <a:r>
              <a:rPr lang="en-US" sz="1200" dirty="0"/>
              <a:t>): 		Domain Experience (in years):   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4160"/>
              </a:buClr>
              <a:buSzPts val="1200"/>
              <a:buNone/>
            </a:pPr>
            <a:r>
              <a:rPr lang="en-US" sz="1200" b="1" dirty="0">
                <a:solidFill>
                  <a:srgbClr val="804160"/>
                </a:solidFill>
              </a:rPr>
              <a:t>Team Mentor 2 Name: Type Your Name Here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Category (Academic/Industry):		 	Expertise (AI/ML/Blockchain </a:t>
            </a:r>
            <a:r>
              <a:rPr lang="en-US" sz="1200" dirty="0" err="1"/>
              <a:t>etc</a:t>
            </a:r>
            <a:r>
              <a:rPr lang="en-US" sz="1200" dirty="0"/>
              <a:t>): 		Domain Experience (in years):    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773</Words>
  <Application>Microsoft Office PowerPoint</Application>
  <PresentationFormat>Widescreen</PresentationFormat>
  <Paragraphs>67</Paragraphs>
  <Slides>6</Slides>
  <Notes>6</Notes>
  <HiddenSlides>2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Franklin Gothic</vt:lpstr>
      <vt:lpstr>Libre Franklin</vt:lpstr>
      <vt:lpstr>montserratregular</vt:lpstr>
      <vt:lpstr>Noto Sans Symbols</vt:lpstr>
      <vt:lpstr>Theme1</vt:lpstr>
      <vt:lpstr>Basic Details of the Team and Problem Statement</vt:lpstr>
      <vt:lpstr>Idea/Approach Details</vt:lpstr>
      <vt:lpstr>Idea/Approach Details</vt:lpstr>
      <vt:lpstr>Idea/Approach Details</vt:lpstr>
      <vt:lpstr>Idea/Approach Details</vt:lpstr>
      <vt:lpstr>Team Member Details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Details of the Team and Problem Statement</dc:title>
  <dc:creator>Sarim Moin</dc:creator>
  <cp:lastModifiedBy>Jayanth Gudimella</cp:lastModifiedBy>
  <cp:revision>35</cp:revision>
  <dcterms:created xsi:type="dcterms:W3CDTF">2022-02-11T07:14:46Z</dcterms:created>
  <dcterms:modified xsi:type="dcterms:W3CDTF">2023-10-27T09:46:19Z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